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CC39E-A228-405F-8C46-6605EF959A40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18A18-41C0-47D1-A3A4-4432D4C7B5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B870CA-4D0B-47AC-AF39-7ABD8FE7FDD4}" type="datetimeFigureOut">
              <a:rPr lang="ru-RU" smtClean="0"/>
              <a:pPr/>
              <a:t>01.10.14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D31D0C-35C4-43E0-A47D-28BF38945E3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500042"/>
            <a:ext cx="6286544" cy="2868168"/>
          </a:xfrm>
        </p:spPr>
        <p:txBody>
          <a:bodyPr>
            <a:normAutofit/>
          </a:bodyPr>
          <a:lstStyle/>
          <a:p>
            <a:r>
              <a:rPr lang="ru-RU" dirty="0" smtClean="0"/>
              <a:t>Рабочая программа    1младшая группа№1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86614" cy="2686072"/>
          </a:xfrm>
        </p:spPr>
        <p:txBody>
          <a:bodyPr/>
          <a:lstStyle/>
          <a:p>
            <a:r>
              <a:rPr lang="ru-RU" dirty="0" smtClean="0"/>
              <a:t>Настоящая рабочая программа составлена  на основе программы «Детства» </a:t>
            </a:r>
            <a:r>
              <a:rPr lang="ru-RU" dirty="0"/>
              <a:t> </a:t>
            </a:r>
            <a:r>
              <a:rPr lang="ru-RU" dirty="0" smtClean="0"/>
              <a:t>с учётом ФГОС.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357166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Детский сад « Берёзка»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635795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Р.п. Самойловка 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1538" y="285728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Социально-коммуникативное развитие </a:t>
            </a:r>
            <a:endParaRPr lang="ru-RU" sz="3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071546"/>
            <a:ext cx="821537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Задачи образовательной деятельности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1.  Способствовать  благоприятной  адаптации  детей  к  детскому  саду, поддерживать эмоционально-положительное состояние детей.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2.  Развивать  игровой  опыт  каждого  ребенка,  помогая  детям  отражать  в  игре представления об окружающей действительности.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3.  Поддерживать  доброжелательные  взаимоотношения  детей,  развивать эмоциональную  отзывчивость,  привлекать  к  конкретным  действиям  помощи,  заботы, участия (пожалеть, помочь, ласково обратиться).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4.  Формировать  элементарные  представления  о  людях  (взрослые,  дети),  об  их внешнем  виде,  действиях,  одежде,  о  некоторых  ярко  выраженных  эмоциональных состояниях (радость, веселье, слезы), о семье и детском саде.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5.  Способствовать  становлению  первичных  представлений  ребенка  о  себе,  о своем  возрасте,  поле,  о  родителях  и  членах  семьи.  Развивать самостоятельность, уверенность, ориентацию на одобряемое взрослым поведение.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Образовательная область «Познавательное развитие»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Задачи образовательной деятельности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1.  Поддерживать  интерес  и  активные  действия  детей  с  предметами, геометрическими телами и фигурами, песком, водой и снегом.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2.  Формировать  представления  о  сенсорных  свойствах  и  качествах  предметов окружающего  мира,  развитии  разных  видов  детского  восприятия: зрительного, слухового, осязательного, вкусового, обонятельного.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3.  Формировать  обследовательские  действия  в  первоначальном  виде;  учить детей  выделять  цвет,  форму,  величину  как  особые  признаки  предметов,  сопоставлять предметы между собой по этим признакам, используя один предмет в качестве образца, подбирая пары, группы.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4.  Поддерживать  положительные  переживания  детей  в  процессе  общения  с природой: радость, удивление, любопытство при восприятии природных объектов.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5.  Содействовать запоминанию  и самостоятельному употреблению детьми слов—  названий свойств (цвет, форма, размер) и результатов сравнения по свойству (такой же, не такой, разные, похожий, больше, меньше).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52"/>
            <a:ext cx="8286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Образовательная область «Речевое развитие»</a:t>
            </a:r>
            <a:endParaRPr lang="ru-RU" sz="2800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714356"/>
            <a:ext cx="535781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Задачи образовательной деятельности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4714876" y="785794"/>
            <a:ext cx="414337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1. Воспитывать у детей интерес к общению со взрослыми и сверстниками.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2.  Обучать  детей  вступать  в  контакт  с  окружающими,  выражать  свои  мысли, чувства, впечатления, используя речевые средства и элемент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арные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этикетные формулы общения.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3.  Развивать  желание  детей  активно  включаться  в  речевое  взаимодействие, направленное на развитие умения  понимать обращенную речь с опорой и без опоры на наглядность.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4.  Обогащать и активизировать словарь детей за счет слов-названий предметов, объектов,  их  действий  или  действий  с  ними,  некоторых  ярко  выраженных  частей, свойств предмета (цвет, форма, размер, характер поверхности).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child_kubiki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428868"/>
            <a:ext cx="4282325" cy="4071942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 rot="10800000" flipV="1">
            <a:off x="500034" y="285728"/>
            <a:ext cx="8215338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Образовательная область «Художественно-эстетическое развитие»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Задачи образовательной деятельности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1.  Вызвать  интерес  и  воспитывать  желание  участвовать  в  образовательных ситуациях  и  играх  эстетической  направленности,  рисовать,  лепить  совместно  со взрослым и самостоятельно.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2. Развивать эмоциональный отклик детей на отдельные эстетические свойства и качества  предметов  (в  процессе  рассматривания  игрушек,  природных  объектов, предметов быта, произведений искусства).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3.  Формировать  умения  создавать  (в  совместной  с  педагогом  деятельности  и самостоятельно)  несложные  изображения  в  рисовании,  лепке,  аппликации, конструировании,  ассоциировать  изображение  с  предметами  окружающего  мира, принимать  замысел,  предложенный  взрослым,  создавать  изображение  по  принятому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4.  Активизировать  освоение  изобразительных  материалов,  инструментов  (их возможностей  и  правил  использования),  поддерживать  экспериментирование  с  ними, развивать  технические  умения,  зрительно-моторную  координацию,  моторные характеристики и формообразующие умения.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5.  Развивать  умение  вслушиваться  в  музыку,  различать  контрастные особенности звучания; побуждать к подпеванию и пению; развивать умение связывать движение с музыкой.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5143504" y="642918"/>
            <a:ext cx="3786278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 smtClean="0"/>
              <a:t>1</a:t>
            </a:r>
            <a:r>
              <a:rPr lang="ru-RU" sz="1600" dirty="0" smtClean="0"/>
              <a:t>.  Обогащать  детский  двигательный  опыт,  способствовать  освоению  основных движений,  развитию  интереса  к  подвижным  играм  и  согласованным  двигательным действиям.</a:t>
            </a:r>
          </a:p>
          <a:p>
            <a:r>
              <a:rPr lang="ru-RU" sz="1600" dirty="0" smtClean="0"/>
              <a:t>2.  Обеспечивать смену деятельности детей с учетом степени ее эмоциональной насыщенности, особенностей двигательной и интеллектуальной активности детей.</a:t>
            </a:r>
          </a:p>
          <a:p>
            <a:r>
              <a:rPr lang="ru-RU" sz="1600" dirty="0" smtClean="0"/>
              <a:t>3.  Создать  все  условия  для  успешной  адаптации  каждого  ребенка  к  условиям детского сада.</a:t>
            </a:r>
          </a:p>
          <a:p>
            <a:r>
              <a:rPr lang="ru-RU" sz="1600" dirty="0" smtClean="0"/>
              <a:t>4. Укреплять здоровье детей, реализовывать систему закаливания.</a:t>
            </a:r>
          </a:p>
          <a:p>
            <a:r>
              <a:rPr lang="ru-RU" sz="1600" dirty="0" smtClean="0"/>
              <a:t>5.  Продолжать формирование умения ходить и бегать, не наталкиваясь друг на друга,  с  согласованными,  свободными  движениями  рук  и  ног,  действовать  сообща, придерживаясь  определенного  направления  передвижения  с  опорой  на  зрительные ориентиры</a:t>
            </a:r>
            <a:r>
              <a:rPr lang="ru-RU" sz="1600" dirty="0" smtClean="0"/>
              <a:t>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 rot="10800000" flipV="1">
            <a:off x="214282" y="142852"/>
            <a:ext cx="85010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                     Образовательная область «Физическое развитие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1146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00306"/>
            <a:ext cx="4360568" cy="3857652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714620"/>
            <a:ext cx="578646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 smtClean="0"/>
              <a:t>Педагогический мониторинг</a:t>
            </a:r>
          </a:p>
          <a:p>
            <a:pPr>
              <a:defRPr/>
            </a:pPr>
            <a:r>
              <a:rPr lang="ru-RU" sz="3200" b="1" dirty="0" smtClean="0"/>
              <a:t>Педагогическая поддержка</a:t>
            </a:r>
          </a:p>
          <a:p>
            <a:pPr>
              <a:defRPr/>
            </a:pPr>
            <a:r>
              <a:rPr lang="ru-RU" sz="3200" b="1" dirty="0" smtClean="0"/>
              <a:t>Педагогическое образование родителей Совместная деятельность педагогов и родителей</a:t>
            </a:r>
            <a:endParaRPr lang="ru-RU" sz="32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57166"/>
            <a:ext cx="8286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Взаимодействие с родителями воспитанников</a:t>
            </a:r>
            <a:endParaRPr lang="ru-RU" sz="4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14290"/>
            <a:ext cx="8929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Планируемые результаты освоения программы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857232"/>
            <a:ext cx="778674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">
              <a:buFontTx/>
              <a:buChar char="-"/>
              <a:defRPr/>
            </a:pPr>
            <a:r>
              <a:rPr lang="ru-RU" sz="2400" dirty="0" smtClean="0"/>
              <a:t>Ребенок может спокойно, не мешая другому ребенку, играть рядом, объединяться в игре с общей игрушкой, участвовать в несложной совместной практической деятельности.</a:t>
            </a:r>
          </a:p>
          <a:p>
            <a:pPr>
              <a:defRPr/>
            </a:pPr>
            <a:r>
              <a:rPr lang="ru-RU" sz="2400" dirty="0" smtClean="0"/>
              <a:t> -Речь чистая, грамматически правильная, выразительная.     Значительно увеличивается запас слов, совершенствуется грамматический строй речи, появляются элементарные виды суждений об окружающем. Испытывает удовлетворение от одобрения правильных действий со   взрослыми.</a:t>
            </a:r>
          </a:p>
          <a:p>
            <a:pPr>
              <a:defRPr/>
            </a:pPr>
            <a:r>
              <a:rPr lang="ru-RU" sz="2400" dirty="0" smtClean="0"/>
              <a:t>-Внимательно вслушивается в речь и указания взрослого, принимает образец. Следуя вопросам взрослого, рассматривает предметы, игрушки, иллюстрации слушает комментарии и пояснения взрослого</a:t>
            </a:r>
          </a:p>
          <a:p>
            <a:pPr marL="107950">
              <a:buFontTx/>
              <a:buChar char="-"/>
              <a:defRPr/>
            </a:pPr>
            <a:endParaRPr lang="ru-RU" dirty="0" smtClean="0">
              <a:cs typeface="Arial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"/>
            <a:ext cx="76438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=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57290" y="500042"/>
            <a:ext cx="63579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/>
              <a:t>Презентация программы для детей младшего возраста </a:t>
            </a:r>
          </a:p>
          <a:p>
            <a:pPr algn="ctr"/>
            <a:r>
              <a:rPr lang="ru-RU" sz="4800" b="1" dirty="0" smtClean="0"/>
              <a:t>(2-3 года</a:t>
            </a:r>
            <a:r>
              <a:rPr lang="ru-RU" sz="4800" b="1" dirty="0" smtClean="0"/>
              <a:t>) на 2014-2015 учебный год группы «</a:t>
            </a:r>
            <a:r>
              <a:rPr lang="ru-RU" sz="4800" b="1" dirty="0" smtClean="0"/>
              <a:t>Золотой ключик ».</a:t>
            </a:r>
            <a:endParaRPr lang="ru-RU" sz="4800" b="1" dirty="0" smtClean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1670" y="214290"/>
            <a:ext cx="557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Содержание программы 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428736"/>
            <a:ext cx="5715040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Целевой раздел</a:t>
            </a:r>
            <a:endParaRPr lang="ru-RU" sz="3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0100" y="2714620"/>
            <a:ext cx="5715040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Содержательный раздел</a:t>
            </a:r>
            <a:endParaRPr lang="ru-RU" sz="3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71604" y="4000504"/>
            <a:ext cx="5786478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Организационный раздел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071670" y="5357826"/>
            <a:ext cx="6000792" cy="9286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Дополнительный раздел </a:t>
            </a:r>
            <a:endParaRPr lang="ru-RU" sz="36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85728"/>
            <a:ext cx="8072461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Дошкольный  возраст  —  яркая,  неповторимая  страница  в  жизни  каждого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человека.  Именно  в  этот  период  начинается  процесс  социализации,  устанавливается связь ребенка с ведущими сферами бытия: миром людей, природы, предметным миром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71472" y="2786058"/>
            <a:ext cx="807249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Цель  программы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—  создать каждому ребенку в детском саду возможность для развития способностей, широкого взаимодействия с миром,  активного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практикования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в разных  видах  деятельности,  творческой  самореализации.  Программа  направлена  на развитие  самостоятельности,  познавательной  и  коммуникативной  активности, социальной  уверенности  и  ценностных  ориентаций,  определяющих  поведение, деятельность и отношение ребенка к миру.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14282" y="214290"/>
            <a:ext cx="86439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800" dirty="0" smtClean="0"/>
              <a:t>Приоритетные задачи развития и воспитания :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857232"/>
            <a:ext cx="79296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 Укрепление физического и психического здоровья ребёнка , формирование основ его двигательной  и гигиенической культурой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1928802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-целостное развитие ребёнка как субъекта посильных  дошкольнику видов деятельности </a:t>
            </a:r>
            <a:endParaRPr lang="ru-RU" sz="2000" dirty="0"/>
          </a:p>
        </p:txBody>
      </p:sp>
      <p:pic>
        <p:nvPicPr>
          <p:cNvPr id="6" name="Рисунок 5" descr="338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2928934"/>
            <a:ext cx="5429288" cy="3613870"/>
          </a:xfrm>
          <a:prstGeom prst="rect">
            <a:avLst/>
          </a:prstGeo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42852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Возрастные и индивидуальные особенности развития детей младшего дошкольного      возраста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571612"/>
            <a:ext cx="85011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 младшем  возрасте  интенсивно  развиваются  структуры  и  функции  головного мозга  ребенка,  что  расширяет  его  возможности  в  познании  окружающего  мира.  Для детей этого возраста характерно наглядно-действенное и наглядно-образное мышление. Дети «мыслят руками»: не столько размышляют, сколько непосредственно действуют. Чем  более  разнообразно  использует  ребенок  способы  чувственного  познания,  тем полнее  его  восприятие,  тоньше  ощущения,  ярче  эмоции,  а  значит,  тем  отчетливее становятся его представления о мире и успешнее деятельность. На  третьем  году  жизни  заметно  возрастает  речевая  активность  детей,  они начинают  проявлять  живой  интерес  к  слову.  Это  обнаруживается  в  детских высказываниях  и  вопросах,  а  также  в  игре  словами.  Малыши  изменяют  слова, придумывают  новые,  которых  нет  в  речи  взрослых;  идет  быстрое  освоение грамматических форм</a:t>
            </a:r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Планируемые результаты освоения программы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К трем годам: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ребенок  интересуется  окружающими  предметами  и  активно  действует  с ними;  эмоционально  вовлечен  в  действия  с  игрушками  и  другими  предметами, стремится проявлять настойчивость в достижении результата своих действий;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использует специфические, культурно фиксированные  предметные действия, знает  назначение  бытовых  предметов  (ложки,  расчески,  карандаша  и  пр.)  и  умеет пользоваться  ими.  Владеет  простейшими  навыками  самообслуживания;  стремится проявлять самостоятельность в бытовом и игровом поведении;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владеет  активной  и  пассивной  речью,  включенной  в  общение;  может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обращаться  с  вопросами  и  просьбами,  понимает  речь  взрослых;  знает  названия окружающих предметов и игрушек;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стремится к общению со взрослыми и активно подражает им в  движениях и действиях; появляются игры, в которых ребенок воспроизводит действия взрослого;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проявляет интерес к сверстникам; наблюдает  за их действиями и подражает им;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обладает интересом к стихам, песням и сказкам, рассматриванию картинки, стремится  двигаться  под  музыку;  проявляет  эмоциональный  отклик  на  различные произведения культуры и искусства;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—  у ребенка развита крупная моторика, он стремится осваивать различные виды движения (бег, лазание, перешагивание и пр.).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4296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Игра </a:t>
            </a:r>
            <a:r>
              <a:rPr lang="ru-RU" sz="2400" dirty="0" smtClean="0"/>
              <a:t>–ведущая деятельность ребёнка дошкольника .Основная черта игровой –деятельности детей третьего года жизни –стремление многократно повторять одни и те же действия</a:t>
            </a:r>
            <a:endParaRPr lang="ru-RU" sz="2400" dirty="0"/>
          </a:p>
        </p:txBody>
      </p:sp>
      <p:pic>
        <p:nvPicPr>
          <p:cNvPr id="3" name="Рисунок 2" descr="depositphotos_3540299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1785926"/>
            <a:ext cx="4929222" cy="3429024"/>
          </a:xfrm>
          <a:prstGeom prst="rect">
            <a:avLst/>
          </a:prstGeom>
        </p:spPr>
      </p:pic>
      <p:sp>
        <p:nvSpPr>
          <p:cNvPr id="6" name="5-конечная звезда 5"/>
          <p:cNvSpPr/>
          <p:nvPr/>
        </p:nvSpPr>
        <p:spPr>
          <a:xfrm>
            <a:off x="214282" y="2214554"/>
            <a:ext cx="214314" cy="214314"/>
          </a:xfrm>
          <a:prstGeom prst="star5">
            <a:avLst>
              <a:gd name="adj" fmla="val 26223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71472" y="221455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Сюжетно-ролевые игры </a:t>
            </a:r>
            <a:endParaRPr lang="ru-RU" dirty="0"/>
          </a:p>
        </p:txBody>
      </p:sp>
      <p:sp>
        <p:nvSpPr>
          <p:cNvPr id="8" name="5-конечная звезда 7"/>
          <p:cNvSpPr/>
          <p:nvPr/>
        </p:nvSpPr>
        <p:spPr>
          <a:xfrm>
            <a:off x="214282" y="3357562"/>
            <a:ext cx="214314" cy="214314"/>
          </a:xfrm>
          <a:prstGeom prst="star5">
            <a:avLst>
              <a:gd name="adj" fmla="val 26223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42910" y="335756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Режиссёрские игры </a:t>
            </a:r>
            <a:endParaRPr lang="ru-RU" dirty="0"/>
          </a:p>
        </p:txBody>
      </p:sp>
      <p:sp>
        <p:nvSpPr>
          <p:cNvPr id="11" name="5-конечная звезда 10"/>
          <p:cNvSpPr/>
          <p:nvPr/>
        </p:nvSpPr>
        <p:spPr>
          <a:xfrm>
            <a:off x="214282" y="4643446"/>
            <a:ext cx="214314" cy="214314"/>
          </a:xfrm>
          <a:prstGeom prst="star5">
            <a:avLst>
              <a:gd name="adj" fmla="val 26223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42910" y="4572008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Дидактические игры 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57290" y="214290"/>
            <a:ext cx="580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Образовательные области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071546"/>
            <a:ext cx="528641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Социально-коммуникативное развитие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00166" y="2000240"/>
            <a:ext cx="528641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Познавательное развитие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166" y="3000372"/>
            <a:ext cx="528641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Речевое развитие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4071942"/>
            <a:ext cx="53578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Художественно-эстетическое развитие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5214950"/>
            <a:ext cx="535785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Физическое развитие </a:t>
            </a:r>
            <a:endParaRPr lang="ru-RU" sz="20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</TotalTime>
  <Words>1364</Words>
  <Application>Microsoft Office PowerPoint</Application>
  <PresentationFormat>Экран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Рабочая программа    1младшая группа№1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2 младшая группа№2</dc:title>
  <dc:creator>user</dc:creator>
  <cp:lastModifiedBy>user</cp:lastModifiedBy>
  <cp:revision>17</cp:revision>
  <dcterms:created xsi:type="dcterms:W3CDTF">2014-09-25T06:30:17Z</dcterms:created>
  <dcterms:modified xsi:type="dcterms:W3CDTF">2014-10-01T14:17:54Z</dcterms:modified>
</cp:coreProperties>
</file>